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87" r:id="rId3"/>
    <p:sldId id="289" r:id="rId4"/>
    <p:sldId id="290" r:id="rId5"/>
    <p:sldId id="291" r:id="rId6"/>
    <p:sldId id="293" r:id="rId7"/>
    <p:sldId id="295" r:id="rId8"/>
    <p:sldId id="298" r:id="rId9"/>
    <p:sldId id="296" r:id="rId10"/>
    <p:sldId id="294" r:id="rId11"/>
    <p:sldId id="299" r:id="rId12"/>
    <p:sldId id="301" r:id="rId13"/>
    <p:sldId id="300" r:id="rId14"/>
    <p:sldId id="302" r:id="rId15"/>
    <p:sldId id="303" r:id="rId16"/>
    <p:sldId id="304" r:id="rId17"/>
    <p:sldId id="306" r:id="rId18"/>
    <p:sldId id="305" r:id="rId19"/>
    <p:sldId id="308" r:id="rId20"/>
    <p:sldId id="307" r:id="rId21"/>
    <p:sldId id="278" r:id="rId22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984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323D6-96E0-4AD0-ADD2-E71C719896E9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43527-B408-4A6F-B8C0-BDD6AAF618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Win7\Desktop\гжель\фотоотчет\гже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alata-npr.ru/assets/images/news/np/festival_rossijskaya_keramika_izdelie_37.jpg"/>
          <p:cNvPicPr>
            <a:picLocks noChangeAspect="1" noChangeArrowheads="1"/>
          </p:cNvPicPr>
          <p:nvPr/>
        </p:nvPicPr>
        <p:blipFill>
          <a:blip r:embed="rId2">
            <a:lum bright="7000" contrast="7000"/>
          </a:blip>
          <a:srcRect/>
          <a:stretch>
            <a:fillRect/>
          </a:stretch>
        </p:blipFill>
        <p:spPr bwMode="auto">
          <a:xfrm>
            <a:off x="0" y="0"/>
            <a:ext cx="9144000" cy="6855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\Desktop\8-d186d0b5d180d0bad0bed0b2d18c-d181d0b2d18fd182d0bed183d0be-d0b2d0b5d0bbd0b8d0bad0bed0bcd183d187d0b8d0bdd0b8d0bad0b0-d0b3d0b5d0bed1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506" y="285728"/>
            <a:ext cx="8025898" cy="457203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85786" y="4929198"/>
            <a:ext cx="7572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Гжель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село в Раменском районе Московской области , находится в 57 км от города Москвы.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заливка-гипс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4071966" cy="4071966"/>
          </a:xfrm>
          <a:prstGeom prst="rect">
            <a:avLst/>
          </a:prstGeom>
          <a:noFill/>
        </p:spPr>
      </p:pic>
      <p:pic>
        <p:nvPicPr>
          <p:cNvPr id="4" name="Picture 2" descr="C:\Users\1\Desktop\утельный-обжи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57166"/>
            <a:ext cx="4071966" cy="407196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4714884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Изделия из глины для прочности обжигают в печах при очень высокой температуре.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живописе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57166"/>
            <a:ext cx="5000660" cy="500066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06" y="5429264"/>
            <a:ext cx="90011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Роспись Гжели выполняется кобальтом. Минерал кобальт не выгорает при температуре свыше 1000 градусов.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1336709975_0_4919_b689d224_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361" y="142852"/>
            <a:ext cx="8763357" cy="564360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28694" y="5857892"/>
            <a:ext cx="7572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Оттенки цвета появляются лишь после обжига.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ttps://ds04.infourok.ru/uploads/ex/0c65/0003f07c-d5d249cc/hello_html_m31685cfc.jpg"/>
          <p:cNvPicPr>
            <a:picLocks noChangeAspect="1" noChangeArrowheads="1"/>
          </p:cNvPicPr>
          <p:nvPr/>
        </p:nvPicPr>
        <p:blipFill>
          <a:blip r:embed="rId2"/>
          <a:srcRect l="1562" t="3402" r="1562" b="8688"/>
          <a:stretch>
            <a:fillRect/>
          </a:stretch>
        </p:blipFill>
        <p:spPr bwMode="auto">
          <a:xfrm>
            <a:off x="0" y="571480"/>
            <a:ext cx="9144000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https://ds04.infourok.ru/uploads/ex/0e04/0014f593-24332a94/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solovushka.caduk.ru/images/p68_skazachgjel15.jpg"/>
          <p:cNvPicPr>
            <a:picLocks noChangeAspect="1" noChangeArrowheads="1"/>
          </p:cNvPicPr>
          <p:nvPr/>
        </p:nvPicPr>
        <p:blipFill>
          <a:blip r:embed="rId2"/>
          <a:srcRect l="4058" t="7820" r="5030" b="8390"/>
          <a:stretch>
            <a:fillRect/>
          </a:stretch>
        </p:blipFill>
        <p:spPr bwMode="auto">
          <a:xfrm>
            <a:off x="0" y="734786"/>
            <a:ext cx="9144000" cy="612321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142852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Птица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russia-fan.com/photos/523_856_39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8001000" cy="6505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71472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Мазок с тенью.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00034" y="1214422"/>
            <a:ext cx="3571900" cy="532926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Мазок с тенями – это особый тональный мазок, в котором отчетливо виден переход от темного к светлому оттенку синего цвета. Очень важным для получения хорошего мазка является правильное распределение краски по кисти – к краю ее должно быть больше, а к середине меньше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1\Desktop\imgh1181620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36982" y="1357298"/>
            <a:ext cx="4480870" cy="485778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s04.infourok.ru/uploads/ex/0c65/0003f07c-d5d249cc/hello_html_m31685cfc.jpg"/>
          <p:cNvPicPr>
            <a:picLocks noChangeAspect="1" noChangeArrowheads="1"/>
          </p:cNvPicPr>
          <p:nvPr/>
        </p:nvPicPr>
        <p:blipFill>
          <a:blip r:embed="rId2"/>
          <a:srcRect l="1562" t="10871" r="54541" b="53742"/>
          <a:stretch>
            <a:fillRect/>
          </a:stretch>
        </p:blipFill>
        <p:spPr bwMode="auto">
          <a:xfrm>
            <a:off x="0" y="928670"/>
            <a:ext cx="9144000" cy="5076982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71472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Бордюры.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613248" y="6000768"/>
            <a:ext cx="58162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исуются тонким концом кисти.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Мазок «Капелька»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14282" y="1571612"/>
            <a:ext cx="4186238" cy="468632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Название его связано с внешним видом, который напоминает дождевую капельку.  «Капелькой» изображают листочки веточки и лепестки многих цветов. Очень красиво смотрятся капельки, расположенные с одной или двух сторон от стебля, особенно если размер их меняется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1\Desktop\36742_html_1b0162b5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57686" y="1285860"/>
            <a:ext cx="4643470" cy="49292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unday22.narod.ru/olderfiles/1/P10504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0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unday22.narod.ru/olderfiles/1/P1050415.jpg"/>
          <p:cNvPicPr>
            <a:picLocks noChangeAspect="1" noChangeArrowheads="1"/>
          </p:cNvPicPr>
          <p:nvPr/>
        </p:nvPicPr>
        <p:blipFill>
          <a:blip r:embed="rId2"/>
          <a:srcRect l="54" t="28413" b="7709"/>
          <a:stretch>
            <a:fillRect/>
          </a:stretch>
        </p:blipFill>
        <p:spPr bwMode="auto">
          <a:xfrm>
            <a:off x="0" y="1142984"/>
            <a:ext cx="9144001" cy="4857785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22633737e9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0"/>
            <a:ext cx="30210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C:\Users\1\Desktop\sheep mila2_en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2571750"/>
            <a:ext cx="3282950" cy="383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:\Users\1\Desktop\Gzhel_0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105025"/>
            <a:ext cx="3000375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Users\1\Desktop\moskva-figurki_gzhel_259353.jpeg"/>
          <p:cNvPicPr>
            <a:picLocks noChangeAspect="1" noChangeArrowheads="1"/>
          </p:cNvPicPr>
          <p:nvPr/>
        </p:nvPicPr>
        <p:blipFill>
          <a:blip r:embed="rId5"/>
          <a:srcRect r="44" b="28"/>
          <a:stretch>
            <a:fillRect/>
          </a:stretch>
        </p:blipFill>
        <p:spPr bwMode="auto">
          <a:xfrm>
            <a:off x="6786563" y="214313"/>
            <a:ext cx="17145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Users\1\Desktop\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" y="214313"/>
            <a:ext cx="192881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C:\Users\1\Desktop\49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571875" y="3071813"/>
            <a:ext cx="164306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186766" cy="86834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Статуэтки старой гжели (1954г.)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C:\Users\1\Desktop\Заяц-Старая-Гжель-278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2647950" cy="2857500"/>
          </a:xfrm>
          <a:prstGeom prst="rect">
            <a:avLst/>
          </a:prstGeom>
          <a:noFill/>
        </p:spPr>
      </p:pic>
      <p:pic>
        <p:nvPicPr>
          <p:cNvPr id="4" name="Picture 3" descr="C:\Users\1\Desktop\Аленушка-с-козленком-Старая-Гжель-238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285860"/>
            <a:ext cx="2266950" cy="2857500"/>
          </a:xfrm>
          <a:prstGeom prst="rect">
            <a:avLst/>
          </a:prstGeom>
          <a:noFill/>
        </p:spPr>
      </p:pic>
      <p:pic>
        <p:nvPicPr>
          <p:cNvPr id="5" name="Picture 5" descr="C:\Users\1\Desktop\Кошка-Старая-Гжель-300x2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500570"/>
            <a:ext cx="2857500" cy="1933575"/>
          </a:xfrm>
          <a:prstGeom prst="rect">
            <a:avLst/>
          </a:prstGeom>
          <a:noFill/>
        </p:spPr>
      </p:pic>
      <p:pic>
        <p:nvPicPr>
          <p:cNvPr id="6" name="Picture 6" descr="C:\Users\1\Desktop\Белочка-Белка-Старая-Гжель-242x3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1285860"/>
            <a:ext cx="2305050" cy="2857500"/>
          </a:xfrm>
          <a:prstGeom prst="rect">
            <a:avLst/>
          </a:prstGeom>
          <a:noFill/>
        </p:spPr>
      </p:pic>
      <p:pic>
        <p:nvPicPr>
          <p:cNvPr id="7" name="Picture 7" descr="C:\Users\1\Desktop\Олень-Лань-Старая-Гжель-300x28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4500571"/>
            <a:ext cx="2143140" cy="1943114"/>
          </a:xfrm>
          <a:prstGeom prst="rect">
            <a:avLst/>
          </a:prstGeom>
          <a:noFill/>
        </p:spPr>
      </p:pic>
      <p:pic>
        <p:nvPicPr>
          <p:cNvPr id="8" name="Picture 8" descr="C:\Users\1\Desktop\Голубь-малый-Старая-Гжель1-300x27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388" y="4500570"/>
            <a:ext cx="2251850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berjer_4289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85729"/>
            <a:ext cx="2500305" cy="3433752"/>
          </a:xfrm>
          <a:prstGeom prst="rect">
            <a:avLst/>
          </a:prstGeom>
          <a:noFill/>
        </p:spPr>
      </p:pic>
      <p:pic>
        <p:nvPicPr>
          <p:cNvPr id="3" name="Picture 3" descr="C:\Users\1\Desktop\bfa20049d9440b3516aa4bea29f23cc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4282" y="214290"/>
            <a:ext cx="2857520" cy="3071834"/>
          </a:xfrm>
          <a:prstGeom prst="rect">
            <a:avLst/>
          </a:prstGeom>
          <a:noFill/>
        </p:spPr>
      </p:pic>
      <p:pic>
        <p:nvPicPr>
          <p:cNvPr id="4" name="Picture 4" descr="C:\Users\1\Desktop\Polina12_enl_enl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85720" y="3643314"/>
            <a:ext cx="5191138" cy="2967112"/>
          </a:xfrm>
          <a:prstGeom prst="rect">
            <a:avLst/>
          </a:prstGeom>
          <a:noFill/>
        </p:spPr>
      </p:pic>
      <p:pic>
        <p:nvPicPr>
          <p:cNvPr id="5" name="Picture 5" descr="C:\Users\1\Desktop\111-buk-gzhe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857628"/>
            <a:ext cx="2857500" cy="2857500"/>
          </a:xfrm>
          <a:prstGeom prst="rect">
            <a:avLst/>
          </a:prstGeom>
          <a:noFill/>
        </p:spPr>
      </p:pic>
      <p:pic>
        <p:nvPicPr>
          <p:cNvPr id="6" name="Picture 6" descr="C:\Users\1\Desktop\b4842249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571480"/>
            <a:ext cx="250033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5">
                <a:lumMod val="40000"/>
                <a:lumOff val="60000"/>
                <a:alpha val="59000"/>
              </a:schemeClr>
            </a:gs>
            <a:gs pos="97000">
              <a:srgbClr val="00B0F0">
                <a:alpha val="39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https://ds04.infourok.ru/uploads/ex/1115/00079eac-ea119845/hello_html_m64a25406.jpg"/>
          <p:cNvPicPr>
            <a:picLocks noChangeAspect="1" noChangeArrowheads="1"/>
          </p:cNvPicPr>
          <p:nvPr/>
        </p:nvPicPr>
        <p:blipFill>
          <a:blip r:embed="rId2"/>
          <a:srcRect l="5333" r="4000"/>
          <a:stretch>
            <a:fillRect/>
          </a:stretch>
        </p:blipFill>
        <p:spPr bwMode="auto">
          <a:xfrm>
            <a:off x="357158" y="642918"/>
            <a:ext cx="4857784" cy="5357850"/>
          </a:xfrm>
          <a:prstGeom prst="rect">
            <a:avLst/>
          </a:prstGeom>
          <a:noFill/>
        </p:spPr>
      </p:pic>
      <p:pic>
        <p:nvPicPr>
          <p:cNvPr id="61448" name="Picture 8" descr="https://cs3.livemaster.ru/zhurnalfoto/2/c/f/150808131122.jpeg"/>
          <p:cNvPicPr>
            <a:picLocks noChangeAspect="1" noChangeArrowheads="1"/>
          </p:cNvPicPr>
          <p:nvPr/>
        </p:nvPicPr>
        <p:blipFill>
          <a:blip r:embed="rId3"/>
          <a:srcRect l="1973" t="1105" r="51645" b="50295"/>
          <a:stretch>
            <a:fillRect/>
          </a:stretch>
        </p:blipFill>
        <p:spPr bwMode="auto">
          <a:xfrm>
            <a:off x="5429256" y="357166"/>
            <a:ext cx="3281302" cy="3071834"/>
          </a:xfrm>
          <a:prstGeom prst="rect">
            <a:avLst/>
          </a:prstGeom>
          <a:noFill/>
        </p:spPr>
      </p:pic>
      <p:pic>
        <p:nvPicPr>
          <p:cNvPr id="61450" name="Picture 10" descr="https://cs3.livemaster.ru/zhurnalfoto/2/c/f/150808131122.jpeg"/>
          <p:cNvPicPr>
            <a:picLocks noChangeAspect="1" noChangeArrowheads="1"/>
          </p:cNvPicPr>
          <p:nvPr/>
        </p:nvPicPr>
        <p:blipFill>
          <a:blip r:embed="rId3"/>
          <a:srcRect l="52303" t="58542" r="4276" b="3902"/>
          <a:stretch>
            <a:fillRect/>
          </a:stretch>
        </p:blipFill>
        <p:spPr bwMode="auto">
          <a:xfrm>
            <a:off x="5429256" y="3571876"/>
            <a:ext cx="3286148" cy="2539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1\Desktop\8518383.76384259.jpeg"/>
          <p:cNvPicPr>
            <a:picLocks noChangeAspect="1" noChangeArrowheads="1"/>
          </p:cNvPicPr>
          <p:nvPr/>
        </p:nvPicPr>
        <p:blipFill>
          <a:blip r:embed="rId2"/>
          <a:srcRect b="1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d3e8583a6c1c0a3b027bf7a38798c64e4dead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58</Words>
  <Application>Microsoft Office PowerPoint</Application>
  <PresentationFormat>Экран (4:3)</PresentationFormat>
  <Paragraphs>12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Win7</cp:lastModifiedBy>
  <cp:revision>52</cp:revision>
  <dcterms:created xsi:type="dcterms:W3CDTF">2014-05-12T14:58:16Z</dcterms:created>
  <dcterms:modified xsi:type="dcterms:W3CDTF">2018-11-16T20:17:56Z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981452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